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9.xml.rels" ContentType="application/vnd.openxmlformats-package.relationships+xml"/>
  <Override PartName="/ppt/notesSlides/notesSlide9.xml" ContentType="application/vnd.openxmlformats-officedocument.presentationml.notesSlide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18.png" ContentType="image/png"/>
  <Override PartName="/ppt/media/image17.jpeg" ContentType="image/jpeg"/>
  <Override PartName="/ppt/media/image16.jpeg" ContentType="image/jpeg"/>
  <Override PartName="/ppt/media/image15.png" ContentType="image/png"/>
  <Override PartName="/ppt/media/image13.png" ContentType="image/png"/>
  <Override PartName="/ppt/media/image11.png" ContentType="image/png"/>
  <Override PartName="/ppt/media/image4.png" ContentType="image/png"/>
  <Override PartName="/ppt/media/image12.png" ContentType="image/png"/>
  <Override PartName="/ppt/media/image6.jpeg" ContentType="image/jpeg"/>
  <Override PartName="/ppt/media/image3.jpeg" ContentType="image/jpeg"/>
  <Override PartName="/ppt/media/image1.png" ContentType="image/png"/>
  <Override PartName="/ppt/media/image5.jpeg" ContentType="image/jpeg"/>
  <Override PartName="/ppt/media/image2.png" ContentType="image/png"/>
  <Override PartName="/ppt/media/image7.jpeg" ContentType="image/jpeg"/>
  <Override PartName="/ppt/media/image8.png" ContentType="image/png"/>
  <Override PartName="/ppt/media/image9.png" ContentType="image/png"/>
  <Override PartName="/ppt/media/image14.png" ContentType="image/png"/>
  <Override PartName="/ppt/media/image10.jpeg" ContentType="image/jpe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B439CAEE-F345-4807-B09C-CB57B9FB944B}" type="slidenum">
              <a:rPr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r>
              <a:rPr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Take one screenshot for ans written eg- I don’t know the ans.</a:t>
            </a:r>
            <a:endParaRPr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64BEBAD-9E94-4E65-BDE7-7C3402A267FA}" type="slidenum">
              <a:rPr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24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240">
              <a:lnSpc>
                <a:spcPct val="100000"/>
              </a:lnSpc>
              <a:buClr>
                <a:srgbClr val="000000"/>
              </a:buClr>
              <a:buFont typeface="Arial"/>
              <a:buChar char="»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IN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23/09/17</a:t>
            </a:r>
            <a:endParaRPr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 lang="en-IN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F5C2D923-351E-4FBC-AFE2-1DAD337938B8}" type="slidenum">
              <a:rPr lang="en-IN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jpeg"/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 descr=""/>
          <p:cNvPicPr/>
          <p:nvPr/>
        </p:nvPicPr>
        <p:blipFill>
          <a:blip r:embed="rId1"/>
          <a:srcRect l="20354" t="0" r="0" b="0"/>
          <a:stretch/>
        </p:blipFill>
        <p:spPr>
          <a:xfrm>
            <a:off x="0" y="332640"/>
            <a:ext cx="4931640" cy="6192360"/>
          </a:xfrm>
          <a:prstGeom prst="rect">
            <a:avLst/>
          </a:prstGeom>
          <a:ln>
            <a:noFill/>
          </a:ln>
        </p:spPr>
      </p:pic>
      <p:sp>
        <p:nvSpPr>
          <p:cNvPr id="45" name="CustomShape 1"/>
          <p:cNvSpPr/>
          <p:nvPr/>
        </p:nvSpPr>
        <p:spPr>
          <a:xfrm>
            <a:off x="3294360" y="404640"/>
            <a:ext cx="5997960" cy="502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b="1" lang="en-IN" sz="5400" spc="-1" strike="noStrike" cap="all">
                <a:solidFill>
                  <a:srgbClr val="3d1b66"/>
                </a:solidFill>
                <a:uFill>
                  <a:solidFill>
                    <a:srgbClr val="ffffff"/>
                  </a:solidFill>
                </a:uFill>
                <a:latin typeface="Bodoni MT Black"/>
              </a:rPr>
              <a:t>NO need to</a:t>
            </a:r>
            <a:endParaRPr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IN" sz="5400" spc="-1" strike="noStrike" cap="all">
                <a:solidFill>
                  <a:srgbClr val="3d1b66"/>
                </a:solidFill>
                <a:uFill>
                  <a:solidFill>
                    <a:srgbClr val="ffffff"/>
                  </a:solidFill>
                </a:uFill>
                <a:latin typeface="Bodoni MT Black"/>
              </a:rPr>
              <a:t>Stress about</a:t>
            </a:r>
            <a:endParaRPr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IN" sz="5400" spc="-1" strike="noStrike" cap="all">
                <a:solidFill>
                  <a:srgbClr val="3d1b66"/>
                </a:solidFill>
                <a:uFill>
                  <a:solidFill>
                    <a:srgbClr val="ffffff"/>
                  </a:solidFill>
                </a:uFill>
                <a:latin typeface="Bodoni MT Black"/>
              </a:rPr>
              <a:t>Getting a </a:t>
            </a:r>
            <a:endParaRPr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IN" sz="5400" spc="-1" strike="noStrike" cap="all">
                <a:solidFill>
                  <a:srgbClr val="3d1b66"/>
                </a:solidFill>
                <a:uFill>
                  <a:solidFill>
                    <a:srgbClr val="ffffff"/>
                  </a:solidFill>
                </a:uFill>
                <a:latin typeface="Bodoni MT Black"/>
              </a:rPr>
              <a:t>Good </a:t>
            </a:r>
            <a:endParaRPr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IN" sz="5400" spc="-1" strike="noStrike" cap="all">
                <a:solidFill>
                  <a:srgbClr val="3d1b66"/>
                </a:solidFill>
                <a:uFill>
                  <a:solidFill>
                    <a:srgbClr val="ffffff"/>
                  </a:solidFill>
                </a:uFill>
                <a:latin typeface="Bodoni MT Black"/>
              </a:rPr>
              <a:t>Evaluator</a:t>
            </a:r>
            <a:endParaRPr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IN" sz="5400" spc="-1" strike="noStrike" cap="all">
                <a:solidFill>
                  <a:srgbClr val="3d1b66"/>
                </a:solidFill>
                <a:uFill>
                  <a:solidFill>
                    <a:srgbClr val="ffffff"/>
                  </a:solidFill>
                </a:uFill>
                <a:latin typeface="Bodoni MT Black"/>
              </a:rPr>
              <a:t>anymore</a:t>
            </a:r>
            <a:endParaRPr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-1297080" y="1628640"/>
            <a:ext cx="11906640" cy="338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1" lang="en-IN" sz="5400" spc="-1" strike="noStrike" cap="all">
                <a:solidFill>
                  <a:srgbClr val="3d1b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following procedure</a:t>
            </a:r>
            <a:endParaRPr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5400" spc="-1" strike="noStrike" cap="all">
                <a:solidFill>
                  <a:srgbClr val="3d1b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Is applied to each answer:</a:t>
            </a:r>
            <a:endParaRPr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5e447c"/>
              </a:buClr>
              <a:buFont typeface="Arial"/>
              <a:buChar char="•"/>
            </a:pPr>
            <a:r>
              <a:rPr b="1" lang="en-IN" sz="5400" spc="-1" strike="noStrike" cap="all">
                <a:solidFill>
                  <a:srgbClr val="3d1b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Answers in ans bank</a:t>
            </a:r>
            <a:endParaRPr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5e447c"/>
              </a:buClr>
              <a:buFont typeface="Arial"/>
              <a:buChar char="•"/>
            </a:pPr>
            <a:r>
              <a:rPr b="1" lang="en-IN" sz="5400" spc="-1" strike="noStrike" cap="all">
                <a:solidFill>
                  <a:srgbClr val="3d1b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Student ans</a:t>
            </a:r>
            <a:endParaRPr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3" descr=""/>
          <p:cNvPicPr/>
          <p:nvPr/>
        </p:nvPicPr>
        <p:blipFill>
          <a:blip r:embed="rId1"/>
          <a:stretch/>
        </p:blipFill>
        <p:spPr>
          <a:xfrm>
            <a:off x="404280" y="0"/>
            <a:ext cx="8271720" cy="685764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83" name="Picture 5" descr=""/>
          <p:cNvPicPr/>
          <p:nvPr/>
        </p:nvPicPr>
        <p:blipFill>
          <a:blip r:embed="rId1"/>
          <a:stretch/>
        </p:blipFill>
        <p:spPr>
          <a:xfrm>
            <a:off x="0" y="0"/>
            <a:ext cx="9052560" cy="5085000"/>
          </a:xfrm>
          <a:prstGeom prst="rect">
            <a:avLst/>
          </a:prstGeom>
          <a:ln>
            <a:noFill/>
          </a:ln>
        </p:spPr>
      </p:pic>
      <p:sp>
        <p:nvSpPr>
          <p:cNvPr id="84" name="CustomShape 2"/>
          <p:cNvSpPr/>
          <p:nvPr/>
        </p:nvSpPr>
        <p:spPr>
          <a:xfrm>
            <a:off x="682920" y="5229360"/>
            <a:ext cx="7846560" cy="118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b="1" lang="en-IN" sz="7200" spc="-1" strike="noStrike" cap="all">
                <a:solidFill>
                  <a:srgbClr val="3d1b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Answer bank</a:t>
            </a:r>
            <a:endParaRPr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86" name="Picture 4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36120"/>
          </a:xfrm>
          <a:prstGeom prst="rect">
            <a:avLst/>
          </a:prstGeom>
          <a:ln>
            <a:noFill/>
          </a:ln>
        </p:spPr>
      </p:pic>
      <p:sp>
        <p:nvSpPr>
          <p:cNvPr id="87" name="CustomShape 2"/>
          <p:cNvSpPr/>
          <p:nvPr/>
        </p:nvSpPr>
        <p:spPr>
          <a:xfrm>
            <a:off x="-276480" y="5229360"/>
            <a:ext cx="9765360" cy="118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b="1" lang="en-IN" sz="7200" spc="-1" strike="noStrike" cap="all">
                <a:solidFill>
                  <a:srgbClr val="3d1b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Student Answer</a:t>
            </a:r>
            <a:endParaRPr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0" y="0"/>
            <a:ext cx="9143640" cy="173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1" lang="en-IN" sz="5400" spc="-1" strike="noStrike" cap="all">
                <a:solidFill>
                  <a:srgbClr val="3d1b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Representing word as a vector</a:t>
            </a:r>
            <a:endParaRPr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2843640" y="4725000"/>
            <a:ext cx="2664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3"/>
          <p:cNvSpPr/>
          <p:nvPr/>
        </p:nvSpPr>
        <p:spPr>
          <a:xfrm>
            <a:off x="5411160" y="4077000"/>
            <a:ext cx="159084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b="1" lang="en-IN" sz="5400" spc="-1" strike="noStrike">
                <a:solidFill>
                  <a:srgbClr val="fb7c7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boy</a:t>
            </a:r>
            <a:endParaRPr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4"/>
          <p:cNvSpPr/>
          <p:nvPr/>
        </p:nvSpPr>
        <p:spPr>
          <a:xfrm>
            <a:off x="2077200" y="1700640"/>
            <a:ext cx="148104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b="1" lang="en-IN" sz="5400" spc="-1" strike="noStrike">
                <a:solidFill>
                  <a:srgbClr val="fb7c7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girl</a:t>
            </a:r>
            <a:endParaRPr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5"/>
          <p:cNvSpPr/>
          <p:nvPr/>
        </p:nvSpPr>
        <p:spPr>
          <a:xfrm flipV="1">
            <a:off x="2843640" y="2637000"/>
            <a:ext cx="360" cy="208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CustomShape 6"/>
          <p:cNvSpPr/>
          <p:nvPr/>
        </p:nvSpPr>
        <p:spPr>
          <a:xfrm>
            <a:off x="1433160" y="5385960"/>
            <a:ext cx="160740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b="1" lang="en-IN" sz="5400" spc="-1" strike="noStrike">
                <a:solidFill>
                  <a:srgbClr val="fb7c7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guy</a:t>
            </a:r>
            <a:endParaRPr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7"/>
          <p:cNvSpPr/>
          <p:nvPr/>
        </p:nvSpPr>
        <p:spPr>
          <a:xfrm>
            <a:off x="1259640" y="5301360"/>
            <a:ext cx="1800000" cy="1223640"/>
          </a:xfrm>
          <a:prstGeom prst="ellipse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CustomShape 8"/>
          <p:cNvSpPr/>
          <p:nvPr/>
        </p:nvSpPr>
        <p:spPr>
          <a:xfrm>
            <a:off x="5716080" y="5517360"/>
            <a:ext cx="137124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b="1" lang="en-IN" sz="5400" spc="-1" strike="noStrike">
                <a:solidFill>
                  <a:srgbClr val="fb7c7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lad</a:t>
            </a:r>
            <a:endParaRPr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9"/>
          <p:cNvSpPr/>
          <p:nvPr/>
        </p:nvSpPr>
        <p:spPr>
          <a:xfrm>
            <a:off x="5508000" y="5373360"/>
            <a:ext cx="1800000" cy="1223640"/>
          </a:xfrm>
          <a:prstGeom prst="ellipse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0" y="117720"/>
            <a:ext cx="9143640" cy="1078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IN" sz="5400" spc="-1" strike="noStrike">
                <a:solidFill>
                  <a:srgbClr val="fb7c7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It is possible to obtain a vector for each word in a sentence.</a:t>
            </a:r>
            <a:endParaRPr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IN" sz="5400" spc="-1" strike="noStrike">
                <a:solidFill>
                  <a:srgbClr val="fb7c7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Each sentence can be represented as ai+bj+ck+… where a,b,c are TfIdf values of each word present in the sentence and i,j,k are unique vector directions given to them.</a:t>
            </a:r>
            <a:endParaRPr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0" y="117720"/>
            <a:ext cx="9143640" cy="25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n-IN" sz="5400" spc="-1" strike="noStrike">
                <a:solidFill>
                  <a:srgbClr val="fb7c7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COSINE SIMILARITY is calculated by formula:</a:t>
            </a:r>
            <a:endParaRPr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9" name="Picture 2" descr=""/>
          <p:cNvPicPr/>
          <p:nvPr/>
        </p:nvPicPr>
        <p:blipFill>
          <a:blip r:embed="rId1"/>
          <a:stretch/>
        </p:blipFill>
        <p:spPr>
          <a:xfrm>
            <a:off x="0" y="2030040"/>
            <a:ext cx="5209920" cy="1542600"/>
          </a:xfrm>
          <a:prstGeom prst="rect">
            <a:avLst/>
          </a:prstGeom>
          <a:ln>
            <a:noFill/>
          </a:ln>
        </p:spPr>
      </p:pic>
      <p:sp>
        <p:nvSpPr>
          <p:cNvPr id="100" name="CustomShape 2"/>
          <p:cNvSpPr/>
          <p:nvPr/>
        </p:nvSpPr>
        <p:spPr>
          <a:xfrm>
            <a:off x="122760" y="3357000"/>
            <a:ext cx="9020880" cy="530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n-IN" sz="4800" spc="-1" strike="noStrike">
                <a:solidFill>
                  <a:srgbClr val="fb7c7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Where,</a:t>
            </a:r>
            <a:endParaRPr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4800" spc="-1" strike="noStrike">
                <a:solidFill>
                  <a:srgbClr val="fb7c7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IN" sz="4800" spc="-1" strike="noStrike">
                <a:solidFill>
                  <a:srgbClr val="fb7c7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x=(ai+bj+ck+…)=student answer</a:t>
            </a:r>
            <a:endParaRPr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4800" spc="-1" strike="noStrike">
                <a:solidFill>
                  <a:srgbClr val="fb7c7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IN" sz="4800" spc="-1" strike="noStrike">
                <a:solidFill>
                  <a:srgbClr val="fb7c7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y=(di+ej+fk+…) </a:t>
            </a:r>
            <a:endParaRPr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4800" spc="-1" strike="noStrike">
                <a:solidFill>
                  <a:srgbClr val="fb7c7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</a:t>
            </a:r>
            <a:r>
              <a:rPr b="1" lang="en-IN" sz="4800" spc="-1" strike="noStrike">
                <a:solidFill>
                  <a:srgbClr val="fb7c7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=one ans from ans bank</a:t>
            </a:r>
            <a:endParaRPr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5400" spc="-1" strike="noStrike">
                <a:solidFill>
                  <a:srgbClr val="fb7c7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endParaRPr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3"/>
          <p:cNvSpPr/>
          <p:nvPr/>
        </p:nvSpPr>
        <p:spPr>
          <a:xfrm>
            <a:off x="6300360" y="3285000"/>
            <a:ext cx="2088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4"/>
          <p:cNvSpPr/>
          <p:nvPr/>
        </p:nvSpPr>
        <p:spPr>
          <a:xfrm flipV="1">
            <a:off x="6300360" y="1771920"/>
            <a:ext cx="1583640" cy="151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CustomShape 5"/>
          <p:cNvSpPr/>
          <p:nvPr/>
        </p:nvSpPr>
        <p:spPr>
          <a:xfrm>
            <a:off x="7812360" y="1268640"/>
            <a:ext cx="2876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endParaRPr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6"/>
          <p:cNvSpPr/>
          <p:nvPr/>
        </p:nvSpPr>
        <p:spPr>
          <a:xfrm>
            <a:off x="8388360" y="2997000"/>
            <a:ext cx="2876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</a:t>
            </a:r>
            <a:endParaRPr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179640" y="2860560"/>
            <a:ext cx="8883720" cy="344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IN" sz="4400" spc="-1" strike="noStrike">
                <a:solidFill>
                  <a:srgbClr val="fb7c7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If both words are the </a:t>
            </a:r>
            <a:r>
              <a:rPr b="1" lang="en-IN" sz="44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EXACT SAME.</a:t>
            </a:r>
            <a:endParaRPr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IN" sz="4400" spc="-1" strike="noStrike">
                <a:solidFill>
                  <a:srgbClr val="fb7c7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If a </a:t>
            </a:r>
            <a:r>
              <a:rPr b="1" lang="en-IN" sz="44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SYNONYM</a:t>
            </a:r>
            <a:r>
              <a:rPr b="1" lang="en-IN" sz="4400" spc="-1" strike="noStrike">
                <a:solidFill>
                  <a:srgbClr val="fb7c7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is used in the </a:t>
            </a:r>
            <a:r>
              <a:rPr b="1" lang="en-IN" sz="44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SAME SENSE</a:t>
            </a:r>
            <a:r>
              <a:rPr b="1" lang="en-IN" sz="4400" spc="-1" strike="noStrike">
                <a:solidFill>
                  <a:srgbClr val="fb7c7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as the word in correct ans.(POS)</a:t>
            </a:r>
            <a:endParaRPr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0" y="188640"/>
            <a:ext cx="9143640" cy="447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n-IN" sz="4800" spc="-1" strike="noStrike">
                <a:solidFill>
                  <a:srgbClr val="fb7c7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While calculating dot product x.y, we consider two </a:t>
            </a:r>
            <a:endParaRPr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4800" spc="-1" strike="noStrike">
                <a:solidFill>
                  <a:srgbClr val="fb7c7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words to have same directional vector if:</a:t>
            </a:r>
            <a:endParaRPr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-972360" y="2967480"/>
            <a:ext cx="1108836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b="1" lang="en-IN" sz="5400" spc="-1" strike="noStrike">
                <a:solidFill>
                  <a:srgbClr val="fb7c7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Cosine similarity calculated </a:t>
            </a:r>
            <a:endParaRPr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8" name="Picture 4" descr=""/>
          <p:cNvPicPr/>
          <p:nvPr/>
        </p:nvPicPr>
        <p:blipFill>
          <a:blip r:embed="rId1"/>
          <a:stretch/>
        </p:blipFill>
        <p:spPr>
          <a:xfrm>
            <a:off x="0" y="0"/>
            <a:ext cx="9170280" cy="6857640"/>
          </a:xfrm>
          <a:prstGeom prst="rect">
            <a:avLst/>
          </a:prstGeom>
          <a:ln>
            <a:noFill/>
          </a:ln>
        </p:spPr>
      </p:pic>
      <p:sp>
        <p:nvSpPr>
          <p:cNvPr id="49" name="CustomShape 3"/>
          <p:cNvSpPr/>
          <p:nvPr/>
        </p:nvSpPr>
        <p:spPr>
          <a:xfrm>
            <a:off x="-1441440" y="3861000"/>
            <a:ext cx="11851920" cy="192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b="1" lang="en-IN" sz="6000" spc="-1" strike="noStrike" cap="all">
                <a:solidFill>
                  <a:srgbClr val="5e447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 more long </a:t>
            </a:r>
            <a:endParaRPr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IN" sz="6000" spc="-1" strike="noStrike" cap="all">
                <a:solidFill>
                  <a:srgbClr val="5e447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queues for revaluation</a:t>
            </a:r>
            <a:endParaRPr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8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  <p:pic>
        <p:nvPicPr>
          <p:cNvPr id="51" name="Picture 2" descr=""/>
          <p:cNvPicPr/>
          <p:nvPr/>
        </p:nvPicPr>
        <p:blipFill>
          <a:blip r:embed="rId3">
            <a:lum contrast="-30000"/>
          </a:blip>
          <a:stretch/>
        </p:blipFill>
        <p:spPr>
          <a:xfrm rot="21202200">
            <a:off x="1376280" y="1350000"/>
            <a:ext cx="6039720" cy="4598280"/>
          </a:xfrm>
          <a:prstGeom prst="rect">
            <a:avLst/>
          </a:prstGeom>
          <a:ln>
            <a:noFill/>
          </a:ln>
        </p:spPr>
      </p:pic>
      <p:pic>
        <p:nvPicPr>
          <p:cNvPr id="52" name="Picture 4" descr=""/>
          <p:cNvPicPr/>
          <p:nvPr/>
        </p:nvPicPr>
        <p:blipFill>
          <a:blip r:embed="rId4"/>
          <a:srcRect l="0" t="17941" r="4328" b="18682"/>
          <a:stretch/>
        </p:blipFill>
        <p:spPr>
          <a:xfrm>
            <a:off x="1153440" y="1501920"/>
            <a:ext cx="6575760" cy="4217040"/>
          </a:xfrm>
          <a:prstGeom prst="rect">
            <a:avLst/>
          </a:prstGeom>
          <a:ln>
            <a:noFill/>
          </a:ln>
        </p:spPr>
      </p:pic>
      <p:sp>
        <p:nvSpPr>
          <p:cNvPr id="53" name="CustomShape 1"/>
          <p:cNvSpPr/>
          <p:nvPr/>
        </p:nvSpPr>
        <p:spPr>
          <a:xfrm rot="21494400">
            <a:off x="825840" y="3204720"/>
            <a:ext cx="6108120" cy="21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IN" sz="138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Brush Script MT"/>
              </a:rPr>
              <a:t>Check</a:t>
            </a:r>
            <a:endParaRPr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" name="Picture 2" descr=""/>
          <p:cNvPicPr/>
          <p:nvPr/>
        </p:nvPicPr>
        <p:blipFill>
          <a:blip r:embed="rId5"/>
          <a:stretch/>
        </p:blipFill>
        <p:spPr>
          <a:xfrm rot="21466800">
            <a:off x="4535280" y="-285480"/>
            <a:ext cx="4608000" cy="4460400"/>
          </a:xfrm>
          <a:prstGeom prst="rect">
            <a:avLst/>
          </a:prstGeom>
          <a:ln>
            <a:noFill/>
          </a:ln>
        </p:spPr>
      </p:pic>
      <p:sp>
        <p:nvSpPr>
          <p:cNvPr id="55" name="CustomShape 2"/>
          <p:cNvSpPr/>
          <p:nvPr/>
        </p:nvSpPr>
        <p:spPr>
          <a:xfrm rot="21387000">
            <a:off x="3108240" y="1728360"/>
            <a:ext cx="4743720" cy="515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1" lang="en-IN" sz="166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Brush Script MT"/>
              </a:rPr>
              <a:t>Real</a:t>
            </a:r>
            <a:endParaRPr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CustomShape 3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Custom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457200" y="1600200"/>
            <a:ext cx="8229240" cy="5257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 provide an automated subjective answer evaluation system.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Unbiased and uniform for all students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Purely based on content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Not affected by different types of evaluators-strictness, mood, circumstances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 more revaluation required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 rest assured that checking is uniform and correctly done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CustomShape 2"/>
          <p:cNvSpPr/>
          <p:nvPr/>
        </p:nvSpPr>
        <p:spPr>
          <a:xfrm>
            <a:off x="2289600" y="260640"/>
            <a:ext cx="4309560" cy="109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b="1" lang="en-IN" sz="6600" spc="-1" strike="noStrike" cap="all">
                <a:solidFill>
                  <a:srgbClr val="3d1b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Our aim</a:t>
            </a:r>
            <a:endParaRPr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2" descr=""/>
          <p:cNvPicPr/>
          <p:nvPr/>
        </p:nvPicPr>
        <p:blipFill>
          <a:blip r:embed="rId1"/>
          <a:srcRect l="0" t="0" r="9883" b="0"/>
          <a:stretch/>
        </p:blipFill>
        <p:spPr>
          <a:xfrm>
            <a:off x="2339640" y="404640"/>
            <a:ext cx="6768360" cy="6433560"/>
          </a:xfrm>
          <a:prstGeom prst="rect">
            <a:avLst/>
          </a:prstGeom>
          <a:ln>
            <a:noFill/>
          </a:ln>
        </p:spPr>
      </p:pic>
      <p:sp>
        <p:nvSpPr>
          <p:cNvPr id="61" name="CustomShape 1"/>
          <p:cNvSpPr/>
          <p:nvPr/>
        </p:nvSpPr>
        <p:spPr>
          <a:xfrm>
            <a:off x="0" y="548640"/>
            <a:ext cx="5579640" cy="545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1" lang="en-IN" sz="8800" spc="-1" strike="noStrike" cap="all">
                <a:solidFill>
                  <a:srgbClr val="3d1b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 how does </a:t>
            </a:r>
            <a:endParaRPr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IN" sz="8800" spc="-1" strike="noStrike" cap="all">
                <a:solidFill>
                  <a:srgbClr val="3d1b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this work?</a:t>
            </a:r>
            <a:endParaRPr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1416600" y="404640"/>
            <a:ext cx="601488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b="1" lang="en-IN" sz="5400" spc="-1" strike="noStrike" cap="all">
                <a:solidFill>
                  <a:srgbClr val="3d1b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Key concepts</a:t>
            </a:r>
            <a:endParaRPr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CustomShape 2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4" name="Picture 2" descr=""/>
          <p:cNvPicPr/>
          <p:nvPr/>
        </p:nvPicPr>
        <p:blipFill>
          <a:blip r:embed="rId1"/>
          <a:stretch/>
        </p:blipFill>
        <p:spPr>
          <a:xfrm>
            <a:off x="755640" y="2565000"/>
            <a:ext cx="3744000" cy="3312000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 rot="20997000">
            <a:off x="1388160" y="3093120"/>
            <a:ext cx="2026440" cy="647640"/>
          </a:xfrm>
          <a:prstGeom prst="rect">
            <a:avLst/>
          </a:prstGeom>
          <a:solidFill>
            <a:srgbClr val="c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" name="CustomShape 4"/>
          <p:cNvSpPr/>
          <p:nvPr/>
        </p:nvSpPr>
        <p:spPr>
          <a:xfrm>
            <a:off x="3207240" y="2978640"/>
            <a:ext cx="591480" cy="545760"/>
          </a:xfrm>
          <a:custGeom>
            <a:avLst/>
            <a:gdLst/>
            <a:ahLst/>
            <a:rect l="l" t="t" r="r" b="b"/>
            <a:pathLst>
              <a:path w="326721" h="420229">
                <a:moveTo>
                  <a:pt x="4689" y="359305"/>
                </a:moveTo>
                <a:cubicBezTo>
                  <a:pt x="9378" y="406197"/>
                  <a:pt x="31770" y="379879"/>
                  <a:pt x="46893" y="387440"/>
                </a:cubicBezTo>
                <a:cubicBezTo>
                  <a:pt x="112472" y="420229"/>
                  <a:pt x="164305" y="394671"/>
                  <a:pt x="243840" y="387440"/>
                </a:cubicBezTo>
                <a:cubicBezTo>
                  <a:pt x="326721" y="304562"/>
                  <a:pt x="304786" y="340475"/>
                  <a:pt x="257908" y="106086"/>
                </a:cubicBezTo>
                <a:cubicBezTo>
                  <a:pt x="254592" y="89507"/>
                  <a:pt x="228907" y="88513"/>
                  <a:pt x="215705" y="77951"/>
                </a:cubicBezTo>
                <a:cubicBezTo>
                  <a:pt x="187068" y="55042"/>
                  <a:pt x="180325" y="38949"/>
                  <a:pt x="159434" y="7612"/>
                </a:cubicBezTo>
                <a:cubicBezTo>
                  <a:pt x="121920" y="12301"/>
                  <a:pt x="77865" y="0"/>
                  <a:pt x="46893" y="21680"/>
                </a:cubicBezTo>
                <a:cubicBezTo>
                  <a:pt x="22597" y="38687"/>
                  <a:pt x="18757" y="106086"/>
                  <a:pt x="18757" y="106086"/>
                </a:cubicBezTo>
                <a:cubicBezTo>
                  <a:pt x="1812" y="326369"/>
                  <a:pt x="0" y="312413"/>
                  <a:pt x="4689" y="359305"/>
                </a:cubicBezTo>
                <a:close/>
              </a:path>
            </a:pathLst>
          </a:custGeom>
          <a:solidFill>
            <a:srgbClr val="c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" name="CustomShape 5"/>
          <p:cNvSpPr/>
          <p:nvPr/>
        </p:nvSpPr>
        <p:spPr>
          <a:xfrm rot="20769600">
            <a:off x="1405080" y="3046680"/>
            <a:ext cx="24764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Correct</a:t>
            </a:r>
            <a:endParaRPr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8" name="Picture 2" descr=""/>
          <p:cNvPicPr/>
          <p:nvPr/>
        </p:nvPicPr>
        <p:blipFill>
          <a:blip r:embed="rId2"/>
          <a:stretch/>
        </p:blipFill>
        <p:spPr>
          <a:xfrm>
            <a:off x="4932000" y="2421000"/>
            <a:ext cx="3764880" cy="3384000"/>
          </a:xfrm>
          <a:prstGeom prst="rect">
            <a:avLst/>
          </a:prstGeom>
          <a:ln>
            <a:noFill/>
          </a:ln>
        </p:spPr>
      </p:pic>
      <p:sp>
        <p:nvSpPr>
          <p:cNvPr id="69" name="CustomShape 6"/>
          <p:cNvSpPr/>
          <p:nvPr/>
        </p:nvSpPr>
        <p:spPr>
          <a:xfrm rot="20987400">
            <a:off x="5569560" y="2959920"/>
            <a:ext cx="2038680" cy="661680"/>
          </a:xfrm>
          <a:prstGeom prst="rect">
            <a:avLst/>
          </a:prstGeom>
          <a:solidFill>
            <a:srgbClr val="c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" name="CustomShape 7"/>
          <p:cNvSpPr/>
          <p:nvPr/>
        </p:nvSpPr>
        <p:spPr>
          <a:xfrm>
            <a:off x="7397640" y="2843640"/>
            <a:ext cx="594720" cy="557640"/>
          </a:xfrm>
          <a:custGeom>
            <a:avLst/>
            <a:gdLst/>
            <a:ahLst/>
            <a:rect l="l" t="t" r="r" b="b"/>
            <a:pathLst>
              <a:path w="326721" h="420229">
                <a:moveTo>
                  <a:pt x="4689" y="359305"/>
                </a:moveTo>
                <a:cubicBezTo>
                  <a:pt x="9378" y="406197"/>
                  <a:pt x="31770" y="379879"/>
                  <a:pt x="46893" y="387440"/>
                </a:cubicBezTo>
                <a:cubicBezTo>
                  <a:pt x="112472" y="420229"/>
                  <a:pt x="164305" y="394671"/>
                  <a:pt x="243840" y="387440"/>
                </a:cubicBezTo>
                <a:cubicBezTo>
                  <a:pt x="326721" y="304562"/>
                  <a:pt x="304786" y="340475"/>
                  <a:pt x="257908" y="106086"/>
                </a:cubicBezTo>
                <a:cubicBezTo>
                  <a:pt x="254592" y="89507"/>
                  <a:pt x="228907" y="88513"/>
                  <a:pt x="215705" y="77951"/>
                </a:cubicBezTo>
                <a:cubicBezTo>
                  <a:pt x="187068" y="55042"/>
                  <a:pt x="180325" y="38949"/>
                  <a:pt x="159434" y="7612"/>
                </a:cubicBezTo>
                <a:cubicBezTo>
                  <a:pt x="121920" y="12301"/>
                  <a:pt x="77865" y="0"/>
                  <a:pt x="46893" y="21680"/>
                </a:cubicBezTo>
                <a:cubicBezTo>
                  <a:pt x="22597" y="38687"/>
                  <a:pt x="18757" y="106086"/>
                  <a:pt x="18757" y="106086"/>
                </a:cubicBezTo>
                <a:cubicBezTo>
                  <a:pt x="1812" y="326369"/>
                  <a:pt x="0" y="312413"/>
                  <a:pt x="4689" y="359305"/>
                </a:cubicBezTo>
                <a:close/>
              </a:path>
            </a:pathLst>
          </a:custGeom>
          <a:solidFill>
            <a:srgbClr val="c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" name="CustomShape 8"/>
          <p:cNvSpPr/>
          <p:nvPr/>
        </p:nvSpPr>
        <p:spPr>
          <a:xfrm rot="20769600">
            <a:off x="5517720" y="2981160"/>
            <a:ext cx="25491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Student</a:t>
            </a:r>
            <a:endParaRPr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CustomShape 9"/>
          <p:cNvSpPr/>
          <p:nvPr/>
        </p:nvSpPr>
        <p:spPr>
          <a:xfrm rot="20769600">
            <a:off x="1765080" y="4079880"/>
            <a:ext cx="24764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IN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Bank</a:t>
            </a:r>
            <a:endParaRPr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CustomShape 1"/>
          <p:cNvSpPr/>
          <p:nvPr/>
        </p:nvSpPr>
        <p:spPr>
          <a:xfrm>
            <a:off x="2440800" y="260640"/>
            <a:ext cx="416484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b="1" lang="en-IN" sz="5400" spc="-1" strike="noStrike" cap="all">
                <a:solidFill>
                  <a:srgbClr val="3d1b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question</a:t>
            </a:r>
            <a:endParaRPr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CustomShape 2"/>
          <p:cNvSpPr/>
          <p:nvPr/>
        </p:nvSpPr>
        <p:spPr>
          <a:xfrm>
            <a:off x="1115640" y="1412640"/>
            <a:ext cx="6984360" cy="518436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" name="CustomShape 3"/>
          <p:cNvSpPr/>
          <p:nvPr/>
        </p:nvSpPr>
        <p:spPr>
          <a:xfrm>
            <a:off x="612000" y="2205000"/>
            <a:ext cx="7964280" cy="310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n-IN" sz="6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Q1.Explain the </a:t>
            </a:r>
            <a:endParaRPr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6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process</a:t>
            </a:r>
            <a:endParaRPr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6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IN" sz="6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of photosynthesis</a:t>
            </a:r>
            <a:r>
              <a:rPr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648000" y="0"/>
            <a:ext cx="7357320" cy="173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b="1" lang="en-IN" sz="5400" spc="-1" strike="noStrike" cap="all">
                <a:solidFill>
                  <a:srgbClr val="3d1b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Correct answer</a:t>
            </a:r>
            <a:endParaRPr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IN" sz="5400" spc="-1" strike="noStrike" cap="all">
                <a:solidFill>
                  <a:srgbClr val="3d1b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IN" sz="5400" spc="-1" strike="noStrike" cap="all">
                <a:solidFill>
                  <a:srgbClr val="3d1b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database</a:t>
            </a:r>
            <a:endParaRPr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0" y="978120"/>
            <a:ext cx="9072000" cy="5099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870840" y="0"/>
            <a:ext cx="737136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b="1" lang="en-IN" sz="5400" spc="-1" strike="noStrike" cap="all">
                <a:solidFill>
                  <a:srgbClr val="3d1b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Student answer</a:t>
            </a:r>
            <a:endParaRPr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0" y="936000"/>
            <a:ext cx="9221400" cy="518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1039</TotalTime>
  <Application>LibreOffice/5.0.6.2$Linux_X86_64 LibreOffice_project/00m0$Build-2</Application>
  <Paragraphs>60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2017-09-20T15:44:36Z</dcterms:created>
  <dc:creator>Chehak Nayar</dc:creator>
  <dc:language>en-IN</dc:language>
  <dcterms:modified xsi:type="dcterms:W3CDTF">2017-09-23T10:55:24Z</dcterms:modified>
  <cp:revision>5</cp:revision>
  <dc:title>Slide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19</vt:i4>
  </property>
</Properties>
</file>